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34"/>
  </p:handoutMasterIdLst>
  <p:sldIdLst>
    <p:sldId id="256" r:id="rId4"/>
    <p:sldId id="279" r:id="rId6"/>
    <p:sldId id="304" r:id="rId7"/>
    <p:sldId id="306" r:id="rId8"/>
    <p:sldId id="305" r:id="rId9"/>
    <p:sldId id="328" r:id="rId10"/>
    <p:sldId id="329" r:id="rId11"/>
    <p:sldId id="330" r:id="rId12"/>
    <p:sldId id="307" r:id="rId13"/>
    <p:sldId id="308" r:id="rId14"/>
    <p:sldId id="309" r:id="rId15"/>
    <p:sldId id="311" r:id="rId16"/>
    <p:sldId id="310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2" r:id="rId27"/>
    <p:sldId id="324" r:id="rId28"/>
    <p:sldId id="323" r:id="rId29"/>
    <p:sldId id="325" r:id="rId30"/>
    <p:sldId id="326" r:id="rId31"/>
    <p:sldId id="276" r:id="rId32"/>
    <p:sldId id="258" r:id="rId33"/>
  </p:sldIdLst>
  <p:sldSz cx="12192000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08800841" name="他是山" initials="他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C53F"/>
    <a:srgbClr val="A6A6A6"/>
    <a:srgbClr val="E4E5E4"/>
    <a:srgbClr val="5076B2"/>
    <a:srgbClr val="4A6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5AB1C69-6EDB-4FF4-983F-18BD219EF322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8"/>
    <p:restoredTop sz="94693"/>
  </p:normalViewPr>
  <p:slideViewPr>
    <p:cSldViewPr snapToGrid="0">
      <p:cViewPr varScale="1">
        <p:scale>
          <a:sx n="113" d="100"/>
          <a:sy n="113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404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2" Type="http://schemas.openxmlformats.org/officeDocument/2006/relationships/tags" Target="tags/tag4.xml"/><Relationship Id="rId41" Type="http://schemas.openxmlformats.org/officeDocument/2006/relationships/customXml" Target="../customXml/item3.xml"/><Relationship Id="rId40" Type="http://schemas.openxmlformats.org/officeDocument/2006/relationships/customXml" Target="../customXml/item2.xml"/><Relationship Id="rId4" Type="http://schemas.openxmlformats.org/officeDocument/2006/relationships/slide" Target="slides/slide1.xml"/><Relationship Id="rId39" Type="http://schemas.openxmlformats.org/officeDocument/2006/relationships/customXml" Target="../customXml/item1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BB84F-558C-9F48-9F53-74D9B8CA6F0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5F2C8-672A-F14B-98D3-DF3C64802F6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E8DD3-3C21-124E-87AD-390802094FC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1AA65-673F-F54C-9343-91190D3990F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pPr algn="ctr"/>
            <a:r>
              <a:rPr lang="en-US" altLang="zh-CN" b="1"/>
              <a:t>This presentation outlines our implementation under the UGLA Demonstrator 3 for the TERRA project. </a:t>
            </a:r>
            <a:endParaRPr lang="en-US" altLang="zh-CN" b="1"/>
          </a:p>
          <a:p>
            <a:pPr algn="ctr"/>
            <a:endParaRPr lang="en-US" altLang="zh-CN" b="1"/>
          </a:p>
          <a:p>
            <a:pPr algn="ctr"/>
            <a:r>
              <a:rPr lang="en-US" altLang="zh-CN" b="1"/>
              <a:t>We focus on a hybrid offline–online Digital Twin framework that integrates coastal segmentation, key-variable prediction, and vegetation edge prediction, to support dynamic coastal monitoring.</a:t>
            </a:r>
            <a:endParaRPr lang="en-US" altLang="zh-CN" b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ctr"/>
            <a:r>
              <a:rPr lang="en-US" altLang="zh-CN" b="1"/>
              <a:t>Here is the structure of our Digital Twin system. </a:t>
            </a:r>
            <a:endParaRPr lang="en-US" altLang="zh-CN" b="1"/>
          </a:p>
          <a:p>
            <a:pPr algn="ctr"/>
            <a:endParaRPr lang="en-US" altLang="zh-CN" b="1"/>
          </a:p>
          <a:p>
            <a:pPr algn="ctr"/>
            <a:r>
              <a:rPr lang="en-US" altLang="zh-CN" b="1"/>
              <a:t>The inputs are originally from the public dataset including Landsat 7/8 costline detection, ISTAND82 for key variable predictions, and  the sentinel-2 for vegetation egde predictions</a:t>
            </a:r>
            <a:endParaRPr lang="en-US" altLang="zh-CN" b="1"/>
          </a:p>
          <a:p>
            <a:pPr algn="ctr"/>
            <a:endParaRPr lang="en-US" altLang="zh-CN" b="1"/>
          </a:p>
          <a:p>
            <a:pPr algn="ctr"/>
            <a:r>
              <a:rPr lang="en-US" altLang="zh-CN" b="1"/>
              <a:t>The inputs will be pre-pocessed by Terra service to filter the noises and also store its data as sequencial format.</a:t>
            </a:r>
            <a:endParaRPr lang="en-US" altLang="zh-CN" b="1"/>
          </a:p>
          <a:p>
            <a:pPr algn="ctr"/>
            <a:endParaRPr lang="en-US" altLang="zh-CN" b="1"/>
          </a:p>
          <a:p>
            <a:pPr algn="ctr"/>
            <a:r>
              <a:rPr lang="en-US" altLang="zh-CN" b="1"/>
              <a:t>Later the pre-processed data will be fed into the offline models, each time the most recent model will be download from Terra platform, which was loaded on Terra last time.</a:t>
            </a:r>
            <a:endParaRPr lang="en-US" altLang="zh-CN" b="1"/>
          </a:p>
          <a:p>
            <a:pPr algn="ctr"/>
            <a:endParaRPr lang="en-US" altLang="zh-CN" b="1"/>
          </a:p>
          <a:p>
            <a:pPr algn="ctr"/>
            <a:r>
              <a:rPr lang="en-US" altLang="zh-CN" b="1"/>
              <a:t>Offline models are trained and re-trained with historical data, and periodically synced with online modules. </a:t>
            </a:r>
            <a:endParaRPr lang="en-US" altLang="zh-CN" b="1"/>
          </a:p>
          <a:p>
            <a:pPr algn="ctr"/>
            <a:endParaRPr lang="en-US" altLang="zh-CN" b="1"/>
          </a:p>
          <a:p>
            <a:pPr algn="ctr"/>
            <a:r>
              <a:rPr lang="en-US" altLang="zh-CN" b="1"/>
              <a:t>Online services handle user queries for segmentation and forecasting through cloud-based APIs.</a:t>
            </a:r>
            <a:endParaRPr lang="en-US" altLang="zh-CN" b="1"/>
          </a:p>
          <a:p>
            <a:pPr algn="ctr"/>
            <a:endParaRPr lang="en-US" altLang="zh-CN" b="1"/>
          </a:p>
          <a:p>
            <a:pPr algn="ctr"/>
            <a:r>
              <a:rPr lang="en-US" altLang="zh-CN" b="1"/>
              <a:t>Finally, the matched segmentations/ key variable predicitons or vegetation edge predictions would be generated based on user’s request.</a:t>
            </a:r>
            <a:endParaRPr lang="en-US" altLang="zh-CN" b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ctr"/>
            <a:r>
              <a:rPr lang="en-US" altLang="zh-CN" b="1"/>
              <a:t>Next, we aim to modularize TMC as a Terra microservice more tightly, improve noise filtering quality, </a:t>
            </a:r>
            <a:endParaRPr lang="en-US" altLang="zh-CN" b="1"/>
          </a:p>
          <a:p>
            <a:pPr algn="ctr"/>
            <a:r>
              <a:rPr lang="en-US" altLang="zh-CN" b="1"/>
              <a:t>support more complex shoreline/vegetation classification, and develop a TMC-AI hybrid model for better adaptability and accuracy.</a:t>
            </a:r>
            <a:endParaRPr lang="en-US" altLang="zh-CN" b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omputer chip with green circles and dot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34884" y="1753428"/>
            <a:ext cx="6405093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4884" y="4233103"/>
            <a:ext cx="6405093" cy="11373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E96252-34D8-E94D-AEBA-B5E16ED0BE72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F2A3A-D831-7A4F-9227-E9F48A7BB41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21C-98F1-5840-827A-676A2EFD387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screen sho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63673" y="2016000"/>
            <a:ext cx="6417972" cy="1691649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3673" y="3795222"/>
            <a:ext cx="6417972" cy="116314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omputer chip with green circles and dot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34884" y="1753428"/>
            <a:ext cx="6405093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4884" y="4233103"/>
            <a:ext cx="6405093" cy="11373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E96252-34D8-E94D-AEBA-B5E16ED0BE72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0B6B-7D71-8742-BD30-3BAB84D4616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F764-C395-5546-ABAF-ADF6566B7B5F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B2B1-E18F-704B-8F14-A7923D0A1CA8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9407-6674-6B47-9ACF-6FB4F219128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9E86-CDC6-F74E-A970-A433B22845A5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90A3-E82A-AD4E-841D-AD2A87BCB3E9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8D57-AE31-FD41-98C3-DDA58CEAE71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F2A3A-D831-7A4F-9227-E9F48A7BB41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821C-98F1-5840-827A-676A2EFD387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screen sho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63673" y="2016000"/>
            <a:ext cx="6417972" cy="1691649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3673" y="3795222"/>
            <a:ext cx="6417972" cy="116314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0B6B-7D71-8742-BD30-3BAB84D4616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F764-C395-5546-ABAF-ADF6566B7B5F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B2B1-E18F-704B-8F14-A7923D0A1CA8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9407-6674-6B47-9ACF-6FB4F219128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9E86-CDC6-F74E-A970-A433B22845A5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90A3-E82A-AD4E-841D-AD2A87BCB3E9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8D57-AE31-FD41-98C3-DDA58CEAE71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leaf on a white background&#10;&#10;Description automatically generated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9E1F7F-D19B-6944-8D92-640F2C739315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leaf on a white background&#10;&#10;Description automatically generated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9E1F7F-D19B-6944-8D92-640F2C739315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+mn-ea"/>
              </a:rPr>
              <a:t>TMC-based Generalized Coastal Segmentation using DL model to fine tune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1CBD-153B-8F42-BD83-AD9A07753D81}" type="datetime1">
              <a:rPr lang="en-US" smtClean="0"/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3FD2-A41F-254C-8BA0-296435EA55B3}" type="slidenum">
              <a:rPr lang="en-US" smtClean="0"/>
            </a:fld>
            <a:endParaRPr lang="en-US"/>
          </a:p>
        </p:txBody>
      </p:sp>
      <p:sp>
        <p:nvSpPr>
          <p:cNvPr id="2" name="Title 3"/>
          <p:cNvSpPr>
            <a:spLocks noGrp="1"/>
          </p:cNvSpPr>
          <p:nvPr/>
        </p:nvSpPr>
        <p:spPr>
          <a:xfrm>
            <a:off x="4429760" y="4140835"/>
            <a:ext cx="800481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+mn-ea"/>
              </a:rPr>
              <a:t>Responsibel  by: 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Zhen Tian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Ground Truth Labeling Protocol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819775" cy="4530725"/>
          </a:xfrm>
        </p:spPr>
        <p:txBody>
          <a:bodyPr>
            <a:normAutofit fontScale="90000" lnSpcReduction="20000"/>
          </a:bodyPr>
          <a:p>
            <a:r>
              <a:rPr lang="en-US" altLang="zh-CN"/>
              <a:t>Sea Areas (Blue)  - represents water bodies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Vegetation Areas (Green) - represents land vegetation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r>
              <a:rPr lang="en-US" altLang="zh-CN"/>
              <a:t>Shoreline Boundary (White)- exact water-land interface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r>
              <a:rPr lang="en-US" altLang="zh-CN"/>
              <a:t>Mixed Areas: Unlabeled - residential/urban areas mixed with vegetation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6655" y="3879215"/>
            <a:ext cx="5640070" cy="133858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9595485" y="3241040"/>
            <a:ext cx="0" cy="1131570"/>
          </a:xfrm>
          <a:prstGeom prst="straightConnector1">
            <a:avLst/>
          </a:prstGeom>
          <a:ln>
            <a:solidFill>
              <a:srgbClr val="4A6CA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958580" y="2797175"/>
            <a:ext cx="183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5076B2"/>
                </a:solidFill>
              </a:rPr>
              <a:t>Water Body</a:t>
            </a:r>
            <a:endParaRPr lang="en-US" altLang="zh-CN">
              <a:solidFill>
                <a:srgbClr val="5076B2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6484620" y="4589780"/>
            <a:ext cx="1056005" cy="94361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026785" y="5651500"/>
            <a:ext cx="2374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A6A6A6"/>
                </a:solidFill>
              </a:rPr>
              <a:t>Shoreline Boundary</a:t>
            </a:r>
            <a:endParaRPr lang="en-US" altLang="zh-CN">
              <a:solidFill>
                <a:srgbClr val="A6A6A6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0899775" y="4707890"/>
            <a:ext cx="8890" cy="866775"/>
          </a:xfrm>
          <a:prstGeom prst="straightConnector1">
            <a:avLst/>
          </a:prstGeom>
          <a:ln>
            <a:solidFill>
              <a:srgbClr val="8BC53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717405" y="5651500"/>
            <a:ext cx="2374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8BC53F"/>
                </a:solidFill>
              </a:rPr>
              <a:t>Vegetation Areas</a:t>
            </a:r>
            <a:endParaRPr lang="en-US" altLang="zh-CN">
              <a:solidFill>
                <a:srgbClr val="8BC53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Mathematical Representation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61845"/>
            <a:ext cx="9271635" cy="27343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330835"/>
            <a:ext cx="10515600" cy="1325563"/>
          </a:xfrm>
        </p:spPr>
        <p:txBody>
          <a:bodyPr/>
          <a:p>
            <a:r>
              <a:rPr lang="en-US" altLang="zh-CN"/>
              <a:t>TDC Structure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290" y="1696720"/>
            <a:ext cx="1884045" cy="7277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9325" y="2389505"/>
            <a:ext cx="2353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Setenel-2 Image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713105" y="3429635"/>
            <a:ext cx="7747635" cy="32791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1383030" y="2846070"/>
            <a:ext cx="313690" cy="434340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1838325" y="3763010"/>
            <a:ext cx="416560" cy="1050925"/>
          </a:xfrm>
          <a:prstGeom prst="cub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49325" y="4874260"/>
            <a:ext cx="1819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CNN Backbone Layer</a:t>
            </a:r>
            <a:endParaRPr lang="en-US" altLang="zh-CN"/>
          </a:p>
        </p:txBody>
      </p:sp>
      <p:sp>
        <p:nvSpPr>
          <p:cNvPr id="13" name="右箭头 12"/>
          <p:cNvSpPr/>
          <p:nvPr/>
        </p:nvSpPr>
        <p:spPr>
          <a:xfrm>
            <a:off x="2575560" y="4209415"/>
            <a:ext cx="414020" cy="302895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332480" y="4209415"/>
            <a:ext cx="838835" cy="59626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459480" y="4063365"/>
            <a:ext cx="838835" cy="5962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586480" y="3916045"/>
            <a:ext cx="838835" cy="5962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133725" y="5012690"/>
            <a:ext cx="181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Feature Map</a:t>
            </a:r>
            <a:endParaRPr lang="en-US" altLang="zh-CN"/>
          </a:p>
        </p:txBody>
      </p:sp>
      <p:sp>
        <p:nvSpPr>
          <p:cNvPr id="19" name="右箭头 18"/>
          <p:cNvSpPr/>
          <p:nvPr/>
        </p:nvSpPr>
        <p:spPr>
          <a:xfrm>
            <a:off x="4749165" y="4209415"/>
            <a:ext cx="414020" cy="302895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立方体 20"/>
          <p:cNvSpPr/>
          <p:nvPr/>
        </p:nvSpPr>
        <p:spPr>
          <a:xfrm>
            <a:off x="5614035" y="3823335"/>
            <a:ext cx="416560" cy="1050925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253990" y="5012690"/>
            <a:ext cx="18192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Parameter Prediction Newtwork</a:t>
            </a:r>
            <a:endParaRPr lang="en-US" altLang="zh-CN"/>
          </a:p>
        </p:txBody>
      </p:sp>
      <p:sp>
        <p:nvSpPr>
          <p:cNvPr id="24" name="右箭头 23"/>
          <p:cNvSpPr/>
          <p:nvPr/>
        </p:nvSpPr>
        <p:spPr>
          <a:xfrm>
            <a:off x="6376035" y="4209415"/>
            <a:ext cx="414020" cy="302895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922770" y="3858895"/>
            <a:ext cx="1557020" cy="1052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CNN Recomended</a:t>
            </a:r>
            <a:endParaRPr lang="en-US" altLang="zh-CN"/>
          </a:p>
          <a:p>
            <a:r>
              <a:rPr lang="en-US" altLang="zh-CN"/>
              <a:t>TMC Parameter</a:t>
            </a:r>
            <a:endParaRPr lang="en-US" altLang="zh-CN"/>
          </a:p>
        </p:txBody>
      </p:sp>
      <p:sp>
        <p:nvSpPr>
          <p:cNvPr id="26" name="右大括号 25"/>
          <p:cNvSpPr/>
          <p:nvPr/>
        </p:nvSpPr>
        <p:spPr>
          <a:xfrm>
            <a:off x="8242300" y="4063365"/>
            <a:ext cx="808355" cy="7575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371965" y="3916045"/>
            <a:ext cx="1508125" cy="11417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8BC53F"/>
                </a:solidFill>
              </a:rPr>
              <a:t>TMC</a:t>
            </a:r>
            <a:endParaRPr lang="en-US" altLang="zh-CN">
              <a:solidFill>
                <a:srgbClr val="8BC53F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393045" y="5151120"/>
            <a:ext cx="1798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Setenel-2 Image</a:t>
            </a:r>
            <a:endParaRPr lang="en-US" altLang="zh-CN"/>
          </a:p>
        </p:txBody>
      </p:sp>
      <p:sp>
        <p:nvSpPr>
          <p:cNvPr id="31" name="文本框 30"/>
          <p:cNvSpPr txBox="1"/>
          <p:nvPr/>
        </p:nvSpPr>
        <p:spPr>
          <a:xfrm>
            <a:off x="1039495" y="6152515"/>
            <a:ext cx="3042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CNN Update (Stage 1)</a:t>
            </a:r>
            <a:endParaRPr lang="en-US" altLang="zh-CN" b="1"/>
          </a:p>
        </p:txBody>
      </p:sp>
      <p:sp>
        <p:nvSpPr>
          <p:cNvPr id="32" name="圆角矩形 31"/>
          <p:cNvSpPr/>
          <p:nvPr/>
        </p:nvSpPr>
        <p:spPr>
          <a:xfrm>
            <a:off x="4749165" y="622935"/>
            <a:ext cx="6040755" cy="241427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9050655" y="995045"/>
            <a:ext cx="1574800" cy="39751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rgbClr val="8BC53F"/>
                </a:solidFill>
              </a:rPr>
              <a:t>CNN Recomended Para</a:t>
            </a:r>
            <a:endParaRPr lang="en-US" altLang="zh-CN" sz="1200">
              <a:solidFill>
                <a:srgbClr val="8BC53F"/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9050655" y="1645285"/>
            <a:ext cx="1574800" cy="39751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rgbClr val="8BC53F"/>
                </a:solidFill>
              </a:rPr>
              <a:t>DQN Reward Function</a:t>
            </a:r>
            <a:endParaRPr lang="en-US" altLang="zh-CN" sz="1200">
              <a:solidFill>
                <a:srgbClr val="8BC53F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9060180" y="2295525"/>
            <a:ext cx="1574800" cy="39751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rgbClr val="8BC53F"/>
                </a:solidFill>
              </a:rPr>
              <a:t>Current Feature Vectors</a:t>
            </a:r>
            <a:endParaRPr lang="en-US" altLang="zh-CN" sz="1200">
              <a:solidFill>
                <a:srgbClr val="8BC53F"/>
              </a:solidFill>
            </a:endParaRPr>
          </a:p>
        </p:txBody>
      </p:sp>
      <p:sp>
        <p:nvSpPr>
          <p:cNvPr id="36" name="右大括号 35"/>
          <p:cNvSpPr/>
          <p:nvPr/>
        </p:nvSpPr>
        <p:spPr>
          <a:xfrm rot="10800000">
            <a:off x="8610600" y="1331595"/>
            <a:ext cx="364490" cy="10344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6922770" y="781685"/>
            <a:ext cx="1469390" cy="19723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rgbClr val="FF0000"/>
                </a:solidFill>
              </a:rPr>
              <a:t>Action Space:</a:t>
            </a:r>
            <a:r>
              <a:rPr lang="en-US" altLang="zh-CN" sz="1400" b="1">
                <a:solidFill>
                  <a:srgbClr val="8BC53F"/>
                </a:solidFill>
              </a:rPr>
              <a:t> Decrease/Keep/Add low-thres value, D/K/A high thres value, .</a:t>
            </a:r>
            <a:r>
              <a:rPr lang="en-US" altLang="zh-CN" sz="1200" b="1">
                <a:solidFill>
                  <a:srgbClr val="8BC53F"/>
                </a:solidFill>
              </a:rPr>
              <a:t>..</a:t>
            </a:r>
            <a:endParaRPr lang="en-US" altLang="zh-CN" sz="1200" b="1">
              <a:solidFill>
                <a:srgbClr val="8BC53F"/>
              </a:solidFill>
            </a:endParaRPr>
          </a:p>
        </p:txBody>
      </p:sp>
      <p:sp>
        <p:nvSpPr>
          <p:cNvPr id="38" name="下箭头 37"/>
          <p:cNvSpPr/>
          <p:nvPr/>
        </p:nvSpPr>
        <p:spPr>
          <a:xfrm rot="5400000">
            <a:off x="6330315" y="1584960"/>
            <a:ext cx="313690" cy="434340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6116955" y="1400175"/>
            <a:ext cx="11220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Select Properly</a:t>
            </a:r>
            <a:endParaRPr lang="en-US" altLang="zh-CN" sz="1000"/>
          </a:p>
        </p:txBody>
      </p:sp>
      <p:sp>
        <p:nvSpPr>
          <p:cNvPr id="40" name="文本框 39"/>
          <p:cNvSpPr txBox="1"/>
          <p:nvPr/>
        </p:nvSpPr>
        <p:spPr>
          <a:xfrm>
            <a:off x="4794885" y="1248410"/>
            <a:ext cx="1520190" cy="895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>
                <a:solidFill>
                  <a:schemeClr val="accent1"/>
                </a:solidFill>
              </a:rPr>
              <a:t>DQN Recomended</a:t>
            </a:r>
            <a:endParaRPr lang="en-US" altLang="zh-CN" sz="1200">
              <a:solidFill>
                <a:schemeClr val="accent1"/>
              </a:solidFill>
            </a:endParaRPr>
          </a:p>
          <a:p>
            <a:r>
              <a:rPr lang="en-US" altLang="zh-CN" sz="1200">
                <a:solidFill>
                  <a:schemeClr val="accent1"/>
                </a:solidFill>
              </a:rPr>
              <a:t>TMC Parameter</a:t>
            </a:r>
            <a:endParaRPr lang="en-US" altLang="zh-CN" sz="1200">
              <a:solidFill>
                <a:schemeClr val="accent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119120" y="1443355"/>
            <a:ext cx="962660" cy="7004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8BC53F"/>
                </a:solidFill>
              </a:rPr>
              <a:t>TMC</a:t>
            </a:r>
            <a:endParaRPr lang="en-US" altLang="zh-CN">
              <a:solidFill>
                <a:srgbClr val="8BC53F"/>
              </a:solidFill>
            </a:endParaRPr>
          </a:p>
        </p:txBody>
      </p:sp>
      <p:sp>
        <p:nvSpPr>
          <p:cNvPr id="42" name="右大括号 41"/>
          <p:cNvSpPr/>
          <p:nvPr/>
        </p:nvSpPr>
        <p:spPr>
          <a:xfrm rot="10800000">
            <a:off x="4233545" y="1511935"/>
            <a:ext cx="515620" cy="56261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43" name="下箭头 42"/>
          <p:cNvSpPr/>
          <p:nvPr/>
        </p:nvSpPr>
        <p:spPr>
          <a:xfrm>
            <a:off x="3440430" y="2191385"/>
            <a:ext cx="313690" cy="434340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下箭头 44"/>
          <p:cNvSpPr/>
          <p:nvPr/>
        </p:nvSpPr>
        <p:spPr>
          <a:xfrm>
            <a:off x="9969500" y="5280025"/>
            <a:ext cx="313690" cy="434340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9395460" y="5889625"/>
            <a:ext cx="1798320" cy="8185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accent1"/>
                </a:solidFill>
              </a:rPr>
              <a:t>Segment Result Compare with GroundTruth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7" name="下箭头 46"/>
          <p:cNvSpPr/>
          <p:nvPr/>
        </p:nvSpPr>
        <p:spPr>
          <a:xfrm rot="5400000">
            <a:off x="8686165" y="5982335"/>
            <a:ext cx="313690" cy="434340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8392160" y="5440680"/>
            <a:ext cx="1819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CNN Loss Function</a:t>
            </a:r>
            <a:endParaRPr lang="en-US" altLang="zh-CN"/>
          </a:p>
        </p:txBody>
      </p:sp>
      <p:sp>
        <p:nvSpPr>
          <p:cNvPr id="50" name="文本框 49"/>
          <p:cNvSpPr txBox="1"/>
          <p:nvPr/>
        </p:nvSpPr>
        <p:spPr>
          <a:xfrm>
            <a:off x="6269990" y="5796280"/>
            <a:ext cx="2515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CNN Network Parameters Update</a:t>
            </a:r>
            <a:endParaRPr lang="en-US" altLang="zh-CN" b="1"/>
          </a:p>
        </p:txBody>
      </p:sp>
      <p:sp>
        <p:nvSpPr>
          <p:cNvPr id="51" name="下箭头 50"/>
          <p:cNvSpPr/>
          <p:nvPr/>
        </p:nvSpPr>
        <p:spPr>
          <a:xfrm rot="5400000">
            <a:off x="11045190" y="1709420"/>
            <a:ext cx="313690" cy="434340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0728960" y="2083435"/>
            <a:ext cx="1394460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accent5">
                    <a:lumMod val="60000"/>
                    <a:lumOff val="40000"/>
                  </a:schemeClr>
                </a:solidFill>
              </a:rPr>
              <a:t>CNN’s Selected TMC Parameter From Completed Satge 1</a:t>
            </a:r>
            <a:r>
              <a:rPr lang="en-US" altLang="zh-CN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endParaRPr lang="en-US" altLang="zh-CN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817110" y="1804035"/>
            <a:ext cx="1213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Setenel-2 Image</a:t>
            </a:r>
            <a:endParaRPr lang="en-US" altLang="zh-CN" sz="1200"/>
          </a:p>
        </p:txBody>
      </p:sp>
      <p:sp>
        <p:nvSpPr>
          <p:cNvPr id="55" name="矩形 54"/>
          <p:cNvSpPr/>
          <p:nvPr/>
        </p:nvSpPr>
        <p:spPr>
          <a:xfrm>
            <a:off x="2989580" y="2693035"/>
            <a:ext cx="1346835" cy="5264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accent1"/>
                </a:solidFill>
              </a:rPr>
              <a:t>Segment Result Compare with GroundTrut</a:t>
            </a:r>
            <a:r>
              <a:rPr lang="en-US" altLang="zh-CN" sz="1200">
                <a:solidFill>
                  <a:schemeClr val="accent1"/>
                </a:solidFill>
              </a:rPr>
              <a:t>h</a:t>
            </a:r>
            <a:endParaRPr lang="en-US" altLang="zh-CN" sz="1200">
              <a:solidFill>
                <a:schemeClr val="accent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076825" y="2640965"/>
            <a:ext cx="2515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DQN Network Parameters Update</a:t>
            </a:r>
            <a:endParaRPr lang="en-US" altLang="zh-CN" b="1"/>
          </a:p>
        </p:txBody>
      </p:sp>
      <p:sp>
        <p:nvSpPr>
          <p:cNvPr id="57" name="下箭头 56"/>
          <p:cNvSpPr/>
          <p:nvPr/>
        </p:nvSpPr>
        <p:spPr>
          <a:xfrm rot="16200000">
            <a:off x="4485640" y="2785745"/>
            <a:ext cx="313690" cy="434340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4287520" y="2264410"/>
            <a:ext cx="18192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DQN Reward</a:t>
            </a:r>
            <a:endParaRPr lang="en-US" altLang="zh-CN" sz="1600"/>
          </a:p>
          <a:p>
            <a:r>
              <a:rPr lang="en-US" altLang="zh-CN" sz="1600"/>
              <a:t>Function</a:t>
            </a:r>
            <a:endParaRPr lang="en-US" altLang="zh-CN" sz="1600"/>
          </a:p>
        </p:txBody>
      </p:sp>
      <p:sp>
        <p:nvSpPr>
          <p:cNvPr id="59" name="文本框 58"/>
          <p:cNvSpPr txBox="1"/>
          <p:nvPr/>
        </p:nvSpPr>
        <p:spPr>
          <a:xfrm>
            <a:off x="7592695" y="2693035"/>
            <a:ext cx="3042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DQN Update (Stage 2)</a:t>
            </a:r>
            <a:endParaRPr lang="en-US" altLang="zh-CN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Explanation for the TDC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6115" y="1583690"/>
            <a:ext cx="10515600" cy="4351338"/>
          </a:xfrm>
        </p:spPr>
        <p:txBody>
          <a:bodyPr/>
          <a:p>
            <a:r>
              <a:rPr lang="en-US" altLang="zh-CN"/>
              <a:t>We have two stages for training CNN and DQN, respectively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CNN: is focused on giving the TMC recomended parameters with a good base values.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DQN: is focused on fine-tuning the TMC parameters by using detailed action space, and fine-designed reward function for the final perfect segmentation performance.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CNN Backbone Features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zh-CN"/>
              <a:t> The CNNcomponent utilizes a ResNet-50 architecture as the backbone feature extractor.</a:t>
            </a:r>
            <a:r>
              <a:rPr lang="en-US" altLang="zh-CN">
                <a:sym typeface="+mn-ea"/>
              </a:rPr>
              <a:t> </a:t>
            </a:r>
            <a:endParaRPr lang="en-US" alt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 Data Type   </a:t>
            </a:r>
            <a:r>
              <a:rPr lang="en-US" altLang="zh-CN">
                <a:sym typeface="+mn-ea"/>
              </a:rPr>
              <a:t>Float32, normalized to [0,1] (much precise)</a:t>
            </a:r>
            <a:endParaRPr lang="en-US" alt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 Batch Size   16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Feature Dimension   2048 (after global average pooling)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Parameter Prediction Network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2250"/>
            <a:ext cx="10515600" cy="4351338"/>
          </a:xfrm>
        </p:spPr>
        <p:txBody>
          <a:bodyPr/>
          <a:p>
            <a:r>
              <a:rPr lang="en-US" altLang="zh-CN"/>
              <a:t>The parameter prediction network consists of three fully connected layers with batch normalization and dropout for regularization: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930" y="2980690"/>
            <a:ext cx="10643870" cy="26003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TMC Parameter Mapping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8550" y="1791970"/>
            <a:ext cx="9561195" cy="422275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CNN Loss Function Design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 The CNN training employs a multi-objective loss function combining four components: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307715"/>
            <a:ext cx="10435590" cy="12312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Boundary Detection Loss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3289935"/>
            <a:ext cx="10515600" cy="146748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1020445" y="1691005"/>
            <a:ext cx="9271000" cy="9531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800"/>
              <a:t> The boundary loss uses Dice coefficient to measure shoreline detection accuracy:</a:t>
            </a:r>
            <a:endParaRPr lang="en-US" altLang="zh-CN" sz="2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Segmentation Loss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737485"/>
            <a:ext cx="10515600" cy="17056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838200" y="1623695"/>
            <a:ext cx="10150475" cy="9531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800"/>
              <a:t>The segmentation loss employs weighted cross-entropy to handle class imbalance:</a:t>
            </a:r>
            <a:endParaRPr lang="en-US" altLang="zh-CN" sz="2800"/>
          </a:p>
        </p:txBody>
      </p:sp>
      <p:sp>
        <p:nvSpPr>
          <p:cNvPr id="8" name="文本框 7"/>
          <p:cNvSpPr txBox="1"/>
          <p:nvPr/>
        </p:nvSpPr>
        <p:spPr>
          <a:xfrm>
            <a:off x="707390" y="4686300"/>
            <a:ext cx="11088370" cy="13836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800"/>
              <a:t>i is pixels with 512 x 512, c is categories with sea, landline, vegetation, and unlabelled, P is the predictive catagory probability, G is the real catagory capability</a:t>
            </a:r>
            <a:endParaRPr lang="en-US" altLang="zh-CN"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41300"/>
            <a:ext cx="10515600" cy="1325563"/>
          </a:xfrm>
        </p:spPr>
        <p:txBody>
          <a:bodyPr/>
          <a:p>
            <a:r>
              <a:rPr lang="en-US" altLang="zh-CN"/>
              <a:t>Objective</a:t>
            </a:r>
            <a:endParaRPr lang="en-US" altLang="zh-CN"/>
          </a:p>
        </p:txBody>
      </p:sp>
      <p:sp>
        <p:nvSpPr>
          <p:cNvPr id="40" name="文本框 39"/>
          <p:cNvSpPr txBox="1"/>
          <p:nvPr/>
        </p:nvSpPr>
        <p:spPr>
          <a:xfrm>
            <a:off x="2764790" y="66040"/>
            <a:ext cx="1226820" cy="76200"/>
          </a:xfrm>
          <a:prstGeom prst="rect">
            <a:avLst/>
          </a:prstGeom>
        </p:spPr>
        <p:txBody>
          <a:bodyPr>
            <a:noAutofit/>
          </a:bodyPr>
          <a:p>
            <a:pPr marL="0" indent="0"/>
            <a:r>
              <a:rPr lang="en-US" altLang="zh-CN" sz="1600" b="0" i="0">
                <a:solidFill>
                  <a:srgbClr val="000000"/>
                </a:solidFill>
                <a:latin typeface="Noto Sans SC" panose="020B0200000000000000" charset="-122"/>
                <a:ea typeface="Noto Sans SC" panose="020B0200000000000000" charset="-122"/>
              </a:rPr>
              <a:t> </a:t>
            </a:r>
            <a:endParaRPr lang="en-US" altLang="zh-CN" sz="1600" b="0" i="0">
              <a:solidFill>
                <a:srgbClr val="000000"/>
              </a:solidFill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45465" y="1424940"/>
            <a:ext cx="10515600" cy="4570095"/>
          </a:xfrm>
        </p:spPr>
        <p:txBody>
          <a:bodyPr>
            <a:noAutofit/>
          </a:bodyPr>
          <a:p>
            <a:pPr marL="0" indent="0">
              <a:lnSpc>
                <a:spcPct val="100000"/>
              </a:lnSpc>
              <a:buNone/>
            </a:pPr>
            <a:r>
              <a:rPr lang="en-US" altLang="zh-CN" sz="3600"/>
              <a:t>Develop an intelligent and generalized coastal monitoring system that combines classical computer vision techniques (TMC) with deep learning (DL) to automatically detect and track shoreline boundaries from satellite imagery.</a:t>
            </a:r>
            <a:endParaRPr lang="en-US" altLang="zh-CN" sz="3600"/>
          </a:p>
          <a:p>
            <a:pPr marL="0" indent="0">
              <a:lnSpc>
                <a:spcPct val="100000"/>
              </a:lnSpc>
              <a:buNone/>
            </a:pPr>
            <a:endParaRPr lang="en-US" altLang="zh-CN" sz="360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600"/>
              <a:t>The areas are generalizable from St. Andrews to other areas in UK.</a:t>
            </a:r>
            <a:endParaRPr lang="en-US" altLang="zh-CN"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Consistency Loss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 Spatial consistency is enforced through gradient regularization: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1970" y="2868930"/>
            <a:ext cx="8215630" cy="11195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07390" y="4262120"/>
            <a:ext cx="11088370" cy="9531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800"/>
              <a:t>H is pixel row number, j is pixel column number, i is the ith row, j is jth column.</a:t>
            </a:r>
            <a:endParaRPr lang="en-US" altLang="zh-CN"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DQN Features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71930"/>
            <a:ext cx="10515600" cy="4351338"/>
          </a:xfrm>
        </p:spPr>
        <p:txBody>
          <a:bodyPr/>
          <a:p>
            <a:r>
              <a:rPr lang="en-US" altLang="zh-CN"/>
              <a:t>State Space Definition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2305685"/>
            <a:ext cx="8067675" cy="37909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Action Space Encoding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 The action space consists of 21 discrete actions encoding parameter adjustments: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4530" y="2924175"/>
            <a:ext cx="4541520" cy="33445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46050"/>
            <a:ext cx="10515600" cy="1325563"/>
          </a:xfrm>
        </p:spPr>
        <p:txBody>
          <a:bodyPr/>
          <a:p>
            <a:r>
              <a:rPr lang="en-US" altLang="zh-CN"/>
              <a:t>Image Characteristic Features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9685"/>
            <a:ext cx="10515600" cy="5249545"/>
          </a:xfrm>
        </p:spPr>
        <p:txBody>
          <a:bodyPr/>
          <a:p>
            <a:r>
              <a:rPr lang="en-US" altLang="zh-CN"/>
              <a:t>Mean Intensity</a:t>
            </a:r>
            <a:endParaRPr lang="en-US" altLang="zh-CN"/>
          </a:p>
          <a:p>
            <a:r>
              <a:rPr lang="en-US" altLang="zh-CN"/>
              <a:t>Intensity Standard Deviation</a:t>
            </a:r>
            <a:endParaRPr lang="en-US" altLang="zh-CN"/>
          </a:p>
          <a:p>
            <a:r>
              <a:rPr lang="en-US" altLang="zh-CN"/>
              <a:t>Edge Density</a:t>
            </a:r>
            <a:endParaRPr lang="en-US" altLang="zh-CN"/>
          </a:p>
          <a:p>
            <a:r>
              <a:rPr lang="en-US" altLang="zh-CN"/>
              <a:t>25th Percentile Intensity</a:t>
            </a:r>
            <a:endParaRPr lang="en-US" altLang="zh-CN"/>
          </a:p>
          <a:p>
            <a:r>
              <a:rPr lang="en-US" altLang="zh-CN"/>
              <a:t>75th Percentile Intensity</a:t>
            </a:r>
            <a:endParaRPr lang="en-US" altLang="zh-CN"/>
          </a:p>
          <a:p>
            <a:r>
              <a:rPr lang="en-US" altLang="zh-CN"/>
              <a:t>Horizontal Gradient Mean</a:t>
            </a:r>
            <a:endParaRPr lang="en-US" altLang="zh-CN"/>
          </a:p>
          <a:p>
            <a:r>
              <a:rPr lang="en-US" altLang="zh-CN"/>
              <a:t>Vertical Gradient Mean</a:t>
            </a:r>
            <a:endParaRPr lang="en-US" altLang="zh-CN"/>
          </a:p>
          <a:p>
            <a:r>
              <a:rPr lang="en-US" altLang="zh-CN"/>
              <a:t>Aspect Ratio</a:t>
            </a:r>
            <a:endParaRPr lang="en-US" altLang="zh-CN"/>
          </a:p>
          <a:p>
            <a:r>
              <a:rPr lang="en-US" altLang="zh-CN"/>
              <a:t>High Intensity Pixel Ratio</a:t>
            </a:r>
            <a:endParaRPr lang="en-US" altLang="zh-CN"/>
          </a:p>
          <a:p>
            <a:r>
              <a:rPr lang="en-US" altLang="zh-CN"/>
              <a:t>Texture Complexity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Quality Metrics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1005"/>
            <a:ext cx="10515600" cy="4351338"/>
          </a:xfrm>
        </p:spPr>
        <p:txBody>
          <a:bodyPr/>
          <a:p>
            <a:r>
              <a:rPr lang="en-US" altLang="zh-CN"/>
              <a:t>Boundary IoU</a:t>
            </a:r>
            <a:endParaRPr lang="en-US" altLang="zh-CN"/>
          </a:p>
          <a:p>
            <a:r>
              <a:rPr lang="en-US" altLang="zh-CN"/>
              <a:t>Segmentation Accuracy</a:t>
            </a:r>
            <a:endParaRPr lang="en-US" altLang="zh-CN"/>
          </a:p>
          <a:p>
            <a:r>
              <a:rPr lang="en-US" altLang="zh-CN"/>
              <a:t>Boundary Smoothness</a:t>
            </a:r>
            <a:endParaRPr lang="en-US" altLang="zh-CN"/>
          </a:p>
          <a:p>
            <a:r>
              <a:rPr lang="en-US" altLang="zh-CN"/>
              <a:t>Region Connectivity</a:t>
            </a:r>
            <a:endParaRPr lang="en-US" altLang="zh-CN"/>
          </a:p>
          <a:p>
            <a:r>
              <a:rPr lang="en-US" altLang="zh-CN"/>
              <a:t>Signal-to-Noise Ratio</a:t>
            </a:r>
            <a:endParaRPr lang="en-US" altLang="zh-CN"/>
          </a:p>
          <a:p>
            <a:r>
              <a:rPr lang="en-US" altLang="zh-CN"/>
              <a:t>Temporal Consistency</a:t>
            </a:r>
            <a:endParaRPr lang="en-US" altLang="zh-CN"/>
          </a:p>
          <a:p>
            <a:r>
              <a:rPr lang="en-US" altLang="zh-CN"/>
              <a:t>Noise Level </a:t>
            </a:r>
            <a:endParaRPr lang="en-US" altLang="zh-CN"/>
          </a:p>
          <a:p>
            <a:r>
              <a:rPr lang="en-US" altLang="zh-CN"/>
              <a:t>Processing Efficiency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DQN Reward Function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 The reward function combines multiple objectives to balance segmentation quality and computational efficiency: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045" y="3079115"/>
            <a:ext cx="102012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Reward Components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860" y="1538605"/>
            <a:ext cx="5394960" cy="45046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30035" y="1274127"/>
            <a:ext cx="5080000" cy="476948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1600">
                <a:solidFill>
                  <a:srgbClr val="A626A4"/>
                </a:solidFill>
              </a:rPr>
              <a:t>def</a:t>
            </a:r>
            <a:r>
              <a:rPr lang="en-US" altLang="zh-CN" sz="1600">
                <a:solidFill>
                  <a:srgbClr val="4078F2"/>
                </a:solidFill>
              </a:rPr>
              <a:t>calculate_quality_score</a:t>
            </a:r>
            <a:r>
              <a:rPr lang="en-US" altLang="zh-CN" sz="1600">
                <a:solidFill>
                  <a:srgbClr val="383A42"/>
                </a:solidFill>
              </a:rPr>
              <a:t>(</a:t>
            </a:r>
            <a:r>
              <a:rPr lang="en-US" altLang="zh-CN" sz="1600"/>
              <a:t>segmentation_result</a:t>
            </a:r>
            <a:r>
              <a:rPr lang="en-US" altLang="zh-CN" sz="1600">
                <a:solidFill>
                  <a:srgbClr val="383A42"/>
                </a:solidFill>
              </a:rPr>
              <a:t>,</a:t>
            </a:r>
            <a:r>
              <a:rPr lang="en-US" altLang="zh-CN" sz="1600"/>
              <a:t> ground_truth</a:t>
            </a:r>
            <a:r>
              <a:rPr lang="en-US" altLang="zh-CN" sz="1600">
                <a:solidFill>
                  <a:srgbClr val="383A42"/>
                </a:solidFill>
              </a:rPr>
              <a:t>):</a:t>
            </a:r>
            <a:endParaRPr lang="en-US" altLang="zh-CN" sz="1600">
              <a:solidFill>
                <a:srgbClr val="383A42"/>
              </a:solidFill>
            </a:endParaRPr>
          </a:p>
          <a:p>
            <a:r>
              <a:rPr lang="zh-CN" altLang="en-US" sz="1600"/>
              <a:t> </a:t>
            </a:r>
            <a:r>
              <a:rPr lang="en-US" altLang="zh-CN" sz="1600"/>
              <a:t>boundary_iou </a:t>
            </a:r>
            <a:r>
              <a:rPr lang="en-US" altLang="zh-CN" sz="1600">
                <a:solidFill>
                  <a:srgbClr val="4078F2"/>
                </a:solidFill>
              </a:rPr>
              <a:t>=</a:t>
            </a:r>
            <a:r>
              <a:rPr lang="en-US" altLang="zh-CN" sz="1600"/>
              <a:t> calculate_boundary_iou</a:t>
            </a:r>
            <a:r>
              <a:rPr lang="en-US" altLang="zh-CN" sz="1600">
                <a:solidFill>
                  <a:srgbClr val="383A42"/>
                </a:solidFill>
              </a:rPr>
              <a:t>(</a:t>
            </a:r>
            <a:r>
              <a:rPr lang="en-US" altLang="zh-CN" sz="1600"/>
              <a:t>segmentation_result</a:t>
            </a:r>
            <a:r>
              <a:rPr lang="en-US" altLang="zh-CN" sz="1600">
                <a:solidFill>
                  <a:srgbClr val="383A42"/>
                </a:solidFill>
              </a:rPr>
              <a:t>,</a:t>
            </a:r>
            <a:r>
              <a:rPr lang="en-US" altLang="zh-CN" sz="1600"/>
              <a:t> ground_truth</a:t>
            </a:r>
            <a:r>
              <a:rPr lang="en-US" altLang="zh-CN" sz="1600">
                <a:solidFill>
                  <a:srgbClr val="383A42"/>
                </a:solidFill>
              </a:rPr>
              <a:t>)</a:t>
            </a:r>
            <a:r>
              <a:rPr lang="en-US" altLang="zh-CN" sz="1600"/>
              <a:t> seg_accuracy </a:t>
            </a:r>
            <a:r>
              <a:rPr lang="en-US" altLang="zh-CN" sz="1600">
                <a:solidFill>
                  <a:srgbClr val="4078F2"/>
                </a:solidFill>
              </a:rPr>
              <a:t>=</a:t>
            </a:r>
            <a:r>
              <a:rPr lang="en-US" altLang="zh-CN" sz="1600"/>
              <a:t> calculate_segmentation_accuracy</a:t>
            </a:r>
            <a:r>
              <a:rPr lang="en-US" altLang="zh-CN" sz="1600">
                <a:solidFill>
                  <a:srgbClr val="383A42"/>
                </a:solidFill>
              </a:rPr>
              <a:t>(</a:t>
            </a:r>
            <a:r>
              <a:rPr lang="en-US" altLang="zh-CN" sz="1600"/>
              <a:t>segmentation_result</a:t>
            </a:r>
            <a:r>
              <a:rPr lang="en-US" altLang="zh-CN" sz="1600">
                <a:solidFill>
                  <a:srgbClr val="383A42"/>
                </a:solidFill>
              </a:rPr>
              <a:t>,</a:t>
            </a:r>
            <a:r>
              <a:rPr lang="en-US" altLang="zh-CN" sz="1600"/>
              <a:t> ground_truth</a:t>
            </a:r>
            <a:r>
              <a:rPr lang="en-US" altLang="zh-CN" sz="1600">
                <a:solidFill>
                  <a:srgbClr val="383A42"/>
                </a:solidFill>
              </a:rPr>
              <a:t>)</a:t>
            </a:r>
            <a:r>
              <a:rPr lang="en-US" altLang="zh-CN" sz="1600"/>
              <a:t> boundary_smooth </a:t>
            </a:r>
            <a:r>
              <a:rPr lang="en-US" altLang="zh-CN" sz="1600">
                <a:solidFill>
                  <a:srgbClr val="4078F2"/>
                </a:solidFill>
              </a:rPr>
              <a:t>=</a:t>
            </a:r>
            <a:r>
              <a:rPr lang="en-US" altLang="zh-CN" sz="1600"/>
              <a:t> calculate_boundary_smoothness</a:t>
            </a:r>
            <a:r>
              <a:rPr lang="en-US" altLang="zh-CN" sz="1600">
                <a:solidFill>
                  <a:srgbClr val="383A42"/>
                </a:solidFill>
              </a:rPr>
              <a:t>(</a:t>
            </a:r>
            <a:r>
              <a:rPr lang="en-US" altLang="zh-CN" sz="1600"/>
              <a:t>segmentation_result</a:t>
            </a:r>
            <a:r>
              <a:rPr lang="en-US" altLang="zh-CN" sz="1600">
                <a:solidFill>
                  <a:srgbClr val="383A42"/>
                </a:solidFill>
              </a:rPr>
              <a:t>)</a:t>
            </a:r>
            <a:r>
              <a:rPr lang="en-US" altLang="zh-CN" sz="1600"/>
              <a:t> region_connect </a:t>
            </a:r>
            <a:r>
              <a:rPr lang="en-US" altLang="zh-CN" sz="1600">
                <a:solidFill>
                  <a:srgbClr val="4078F2"/>
                </a:solidFill>
              </a:rPr>
              <a:t>=</a:t>
            </a:r>
            <a:r>
              <a:rPr lang="en-US" altLang="zh-CN" sz="1600"/>
              <a:t> calculate_region_connectivity</a:t>
            </a:r>
            <a:r>
              <a:rPr lang="en-US" altLang="zh-CN" sz="1600">
                <a:solidFill>
                  <a:srgbClr val="383A42"/>
                </a:solidFill>
              </a:rPr>
              <a:t>(</a:t>
            </a:r>
            <a:r>
              <a:rPr lang="en-US" altLang="zh-CN" sz="1600"/>
              <a:t>segmentation_result</a:t>
            </a:r>
            <a:r>
              <a:rPr lang="en-US" altLang="zh-CN" sz="1600">
                <a:solidFill>
                  <a:srgbClr val="383A42"/>
                </a:solidFill>
              </a:rPr>
              <a:t>)</a:t>
            </a:r>
            <a:r>
              <a:rPr lang="en-US" altLang="zh-CN" sz="1600"/>
              <a:t> noise_level </a:t>
            </a:r>
            <a:r>
              <a:rPr lang="en-US" altLang="zh-CN" sz="1600">
                <a:solidFill>
                  <a:srgbClr val="4078F2"/>
                </a:solidFill>
              </a:rPr>
              <a:t>=</a:t>
            </a:r>
            <a:r>
              <a:rPr lang="en-US" altLang="zh-CN" sz="1600"/>
              <a:t> calculate_noise_level</a:t>
            </a:r>
            <a:r>
              <a:rPr lang="en-US" altLang="zh-CN" sz="1600">
                <a:solidFill>
                  <a:srgbClr val="383A42"/>
                </a:solidFill>
              </a:rPr>
              <a:t>(</a:t>
            </a:r>
            <a:r>
              <a:rPr lang="en-US" altLang="zh-CN" sz="1600"/>
              <a:t>segmentation_result</a:t>
            </a:r>
            <a:r>
              <a:rPr lang="en-US" altLang="zh-CN" sz="1600">
                <a:solidFill>
                  <a:srgbClr val="383A42"/>
                </a:solidFill>
              </a:rPr>
              <a:t>)</a:t>
            </a:r>
            <a:r>
              <a:rPr lang="zh-CN" altLang="en-US" sz="1600"/>
              <a:t> </a:t>
            </a:r>
            <a:r>
              <a:rPr lang="en-US" altLang="zh-CN" sz="1600"/>
              <a:t>Q </a:t>
            </a:r>
            <a:r>
              <a:rPr lang="en-US" altLang="zh-CN" sz="1600">
                <a:solidFill>
                  <a:srgbClr val="4078F2"/>
                </a:solidFill>
              </a:rPr>
              <a:t>=</a:t>
            </a:r>
            <a:r>
              <a:rPr lang="en-US" altLang="zh-CN" sz="1600">
                <a:solidFill>
                  <a:srgbClr val="383A42"/>
                </a:solidFill>
              </a:rPr>
              <a:t>(</a:t>
            </a:r>
            <a:r>
              <a:rPr lang="en-US" altLang="zh-CN" sz="1600">
                <a:solidFill>
                  <a:srgbClr val="B76B01"/>
                </a:solidFill>
              </a:rPr>
              <a:t>0.35</a:t>
            </a:r>
            <a:r>
              <a:rPr lang="en-US" altLang="zh-CN" sz="1600">
                <a:solidFill>
                  <a:srgbClr val="4078F2"/>
                </a:solidFill>
              </a:rPr>
              <a:t>*</a:t>
            </a:r>
            <a:r>
              <a:rPr lang="en-US" altLang="zh-CN" sz="1600"/>
              <a:t> boundary_iou </a:t>
            </a:r>
            <a:r>
              <a:rPr lang="en-US" altLang="zh-CN" sz="1600">
                <a:solidFill>
                  <a:srgbClr val="4078F2"/>
                </a:solidFill>
              </a:rPr>
              <a:t>+ </a:t>
            </a:r>
            <a:r>
              <a:rPr lang="en-US" altLang="zh-CN" sz="1600">
                <a:solidFill>
                  <a:srgbClr val="B76B01"/>
                </a:solidFill>
              </a:rPr>
              <a:t>0.25</a:t>
            </a:r>
            <a:r>
              <a:rPr lang="en-US" altLang="zh-CN" sz="1600">
                <a:solidFill>
                  <a:srgbClr val="4078F2"/>
                </a:solidFill>
              </a:rPr>
              <a:t>*</a:t>
            </a:r>
            <a:r>
              <a:rPr lang="en-US" altLang="zh-CN" sz="1600"/>
              <a:t> seg_accuracy </a:t>
            </a:r>
            <a:r>
              <a:rPr lang="en-US" altLang="zh-CN" sz="1600">
                <a:solidFill>
                  <a:srgbClr val="4078F2"/>
                </a:solidFill>
              </a:rPr>
              <a:t>+ </a:t>
            </a:r>
            <a:r>
              <a:rPr lang="en-US" altLang="zh-CN" sz="1600">
                <a:solidFill>
                  <a:srgbClr val="B76B01"/>
                </a:solidFill>
              </a:rPr>
              <a:t>0.20</a:t>
            </a:r>
            <a:r>
              <a:rPr lang="en-US" altLang="zh-CN" sz="1600">
                <a:solidFill>
                  <a:srgbClr val="4078F2"/>
                </a:solidFill>
              </a:rPr>
              <a:t>*</a:t>
            </a:r>
            <a:r>
              <a:rPr lang="en-US" altLang="zh-CN" sz="1600"/>
              <a:t> boundary_smooth </a:t>
            </a:r>
            <a:r>
              <a:rPr lang="en-US" altLang="zh-CN" sz="1600">
                <a:solidFill>
                  <a:srgbClr val="4078F2"/>
                </a:solidFill>
              </a:rPr>
              <a:t>+ </a:t>
            </a:r>
            <a:r>
              <a:rPr lang="en-US" altLang="zh-CN" sz="1600">
                <a:solidFill>
                  <a:srgbClr val="B76B01"/>
                </a:solidFill>
              </a:rPr>
              <a:t>0.15</a:t>
            </a:r>
            <a:r>
              <a:rPr lang="en-US" altLang="zh-CN" sz="1600">
                <a:solidFill>
                  <a:srgbClr val="4078F2"/>
                </a:solidFill>
              </a:rPr>
              <a:t>*</a:t>
            </a:r>
            <a:r>
              <a:rPr lang="en-US" altLang="zh-CN" sz="1600"/>
              <a:t> region_connect </a:t>
            </a:r>
            <a:r>
              <a:rPr lang="en-US" altLang="zh-CN" sz="1600">
                <a:solidFill>
                  <a:srgbClr val="4078F2"/>
                </a:solidFill>
              </a:rPr>
              <a:t>+ </a:t>
            </a:r>
            <a:r>
              <a:rPr lang="en-US" altLang="zh-CN" sz="1600">
                <a:solidFill>
                  <a:srgbClr val="B76B01"/>
                </a:solidFill>
              </a:rPr>
              <a:t>0.05</a:t>
            </a:r>
            <a:r>
              <a:rPr lang="en-US" altLang="zh-CN" sz="1600">
                <a:solidFill>
                  <a:srgbClr val="4078F2"/>
                </a:solidFill>
              </a:rPr>
              <a:t>*</a:t>
            </a:r>
            <a:r>
              <a:rPr lang="en-US" altLang="zh-CN" sz="1600">
                <a:solidFill>
                  <a:srgbClr val="383A42"/>
                </a:solidFill>
              </a:rPr>
              <a:t>(</a:t>
            </a:r>
            <a:r>
              <a:rPr lang="en-US" altLang="zh-CN" sz="1600">
                <a:solidFill>
                  <a:srgbClr val="B76B01"/>
                </a:solidFill>
              </a:rPr>
              <a:t>1</a:t>
            </a:r>
            <a:r>
              <a:rPr lang="en-US" altLang="zh-CN" sz="1600">
                <a:solidFill>
                  <a:srgbClr val="4078F2"/>
                </a:solidFill>
              </a:rPr>
              <a:t>-</a:t>
            </a:r>
            <a:r>
              <a:rPr lang="en-US" altLang="zh-CN" sz="1600"/>
              <a:t> noise_level</a:t>
            </a:r>
            <a:r>
              <a:rPr lang="en-US" altLang="zh-CN" sz="1600">
                <a:solidFill>
                  <a:srgbClr val="383A42"/>
                </a:solidFill>
              </a:rPr>
              <a:t>)) </a:t>
            </a:r>
            <a:r>
              <a:rPr lang="en-US" altLang="zh-CN" sz="1600">
                <a:solidFill>
                  <a:srgbClr val="A626A4"/>
                </a:solidFill>
              </a:rPr>
              <a:t>return</a:t>
            </a:r>
            <a:r>
              <a:rPr lang="en-US" altLang="zh-CN" sz="1600"/>
              <a:t> Q </a:t>
            </a:r>
            <a:r>
              <a:rPr lang="en-US" altLang="zh-CN" sz="1600">
                <a:solidFill>
                  <a:srgbClr val="A626A4"/>
                </a:solidFill>
              </a:rPr>
              <a:t>def</a:t>
            </a:r>
            <a:r>
              <a:rPr lang="en-US" altLang="zh-CN" sz="1600">
                <a:solidFill>
                  <a:srgbClr val="4078F2"/>
                </a:solidFill>
              </a:rPr>
              <a:t>calculate_improvement_reward</a:t>
            </a:r>
            <a:r>
              <a:rPr lang="en-US" altLang="zh-CN" sz="1600">
                <a:solidFill>
                  <a:srgbClr val="383A42"/>
                </a:solidFill>
              </a:rPr>
              <a:t>(</a:t>
            </a:r>
            <a:r>
              <a:rPr lang="en-US" altLang="zh-CN" sz="1600"/>
              <a:t>Q_current</a:t>
            </a:r>
            <a:r>
              <a:rPr lang="en-US" altLang="zh-CN" sz="1600">
                <a:solidFill>
                  <a:srgbClr val="383A42"/>
                </a:solidFill>
              </a:rPr>
              <a:t>,</a:t>
            </a:r>
            <a:r>
              <a:rPr lang="en-US" altLang="zh-CN" sz="1600"/>
              <a:t> Q_previous</a:t>
            </a:r>
            <a:r>
              <a:rPr lang="en-US" altLang="zh-CN" sz="1600">
                <a:solidFill>
                  <a:srgbClr val="383A42"/>
                </a:solidFill>
              </a:rPr>
              <a:t>): </a:t>
            </a:r>
            <a:r>
              <a:rPr lang="en-US" altLang="zh-CN" sz="1600">
                <a:solidFill>
                  <a:srgbClr val="A626A4"/>
                </a:solidFill>
              </a:rPr>
              <a:t>if</a:t>
            </a:r>
            <a:r>
              <a:rPr lang="en-US" altLang="zh-CN" sz="1600"/>
              <a:t> Q_current </a:t>
            </a:r>
            <a:r>
              <a:rPr lang="en-US" altLang="zh-CN" sz="1600">
                <a:solidFill>
                  <a:srgbClr val="4078F2"/>
                </a:solidFill>
              </a:rPr>
              <a:t>&gt;</a:t>
            </a:r>
            <a:r>
              <a:rPr lang="en-US" altLang="zh-CN" sz="1600"/>
              <a:t> Q_previous</a:t>
            </a:r>
            <a:r>
              <a:rPr lang="en-US" altLang="zh-CN" sz="1600">
                <a:solidFill>
                  <a:srgbClr val="383A42"/>
                </a:solidFill>
              </a:rPr>
              <a:t>:</a:t>
            </a:r>
            <a:r>
              <a:rPr lang="en-US" altLang="zh-CN" sz="1600">
                <a:solidFill>
                  <a:srgbClr val="A626A4"/>
                </a:solidFill>
              </a:rPr>
              <a:t>return</a:t>
            </a:r>
            <a:r>
              <a:rPr lang="en-US" altLang="zh-CN" sz="1600">
                <a:solidFill>
                  <a:srgbClr val="B76B01"/>
                </a:solidFill>
              </a:rPr>
              <a:t>5.0</a:t>
            </a:r>
            <a:r>
              <a:rPr lang="en-US" altLang="zh-CN" sz="1600">
                <a:solidFill>
                  <a:srgbClr val="4078F2"/>
                </a:solidFill>
              </a:rPr>
              <a:t>*</a:t>
            </a:r>
            <a:r>
              <a:rPr lang="en-US" altLang="zh-CN" sz="1600">
                <a:solidFill>
                  <a:srgbClr val="383A42"/>
                </a:solidFill>
              </a:rPr>
              <a:t>(</a:t>
            </a:r>
            <a:r>
              <a:rPr lang="en-US" altLang="zh-CN" sz="1600"/>
              <a:t>Q_current </a:t>
            </a:r>
            <a:r>
              <a:rPr lang="en-US" altLang="zh-CN" sz="1600">
                <a:solidFill>
                  <a:srgbClr val="4078F2"/>
                </a:solidFill>
              </a:rPr>
              <a:t>-</a:t>
            </a:r>
            <a:r>
              <a:rPr lang="en-US" altLang="zh-CN" sz="1600"/>
              <a:t> Q_previous</a:t>
            </a:r>
            <a:r>
              <a:rPr lang="en-US" altLang="zh-CN" sz="1600">
                <a:solidFill>
                  <a:srgbClr val="383A42"/>
                </a:solidFill>
              </a:rPr>
              <a:t>)</a:t>
            </a:r>
            <a:r>
              <a:rPr lang="en-US" altLang="zh-CN" sz="1600">
                <a:solidFill>
                  <a:srgbClr val="A626A4"/>
                </a:solidFill>
              </a:rPr>
              <a:t>else</a:t>
            </a:r>
            <a:r>
              <a:rPr lang="en-US" altLang="zh-CN" sz="1600">
                <a:solidFill>
                  <a:srgbClr val="383A42"/>
                </a:solidFill>
              </a:rPr>
              <a:t>:</a:t>
            </a:r>
            <a:r>
              <a:rPr lang="en-US" altLang="zh-CN" sz="1600">
                <a:solidFill>
                  <a:srgbClr val="A626A4"/>
                </a:solidFill>
              </a:rPr>
              <a:t>return</a:t>
            </a:r>
            <a:r>
              <a:rPr lang="en-US" altLang="zh-CN" sz="1600">
                <a:solidFill>
                  <a:srgbClr val="B76B01"/>
                </a:solidFill>
              </a:rPr>
              <a:t>0.0</a:t>
            </a:r>
            <a:endParaRPr lang="en-US" altLang="zh-CN" sz="1600">
              <a:solidFill>
                <a:srgbClr val="B76B0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Configuration Parameters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4375" y="2078990"/>
            <a:ext cx="5019675" cy="374332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5" y="2144395"/>
            <a:ext cx="4981575" cy="36683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4575" y="260350"/>
            <a:ext cx="10515600" cy="1325563"/>
          </a:xfrm>
        </p:spPr>
        <p:txBody>
          <a:bodyPr/>
          <a:p>
            <a:r>
              <a:rPr lang="en-US" altLang="zh-CN"/>
              <a:t>What for Next Step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4350" y="1520825"/>
            <a:ext cx="5067300" cy="483616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 sz="2000" b="1"/>
              <a:t>1. Completing the Re-labelling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1800"/>
              <a:t>- complete the re-labelling from 2017-2025</a:t>
            </a: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- use these re-labelling data as the ground truth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pPr marL="0" indent="0">
              <a:buNone/>
            </a:pPr>
            <a:r>
              <a:rPr lang="en-US" altLang="zh-CN" sz="2000" b="1"/>
              <a:t>2. Build the code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1800"/>
              <a:t>- Design this two-stage DCT in python</a:t>
            </a: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- prepare images from the other areas ( apart from St. Andrews) to verify the generalization capability.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5581015" y="1520190"/>
            <a:ext cx="5886450" cy="48361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/>
              <a:t>3. Test baed on the St. Andrews data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1800"/>
              <a:t>- Current DCT is required to verify its segmentation capability on initial area.</a:t>
            </a: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- Give the proper accessment to the segmentation results over the ground truth once the training is completed.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pPr marL="0" indent="0">
              <a:buNone/>
            </a:pPr>
            <a:r>
              <a:rPr lang="en-US" altLang="zh-CN" sz="2000" b="1"/>
              <a:t>4. Potential Fine-tune for DCT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1800"/>
              <a:t>- Once the DQN’s fine-tune is not satisfied on St. Andrews,  prepare other constructive mechanisms to assist DQN.</a:t>
            </a: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- Once the DCT’s generalization capability is not satisfied on other areas, find some additional mechanisms to assist to maintain the generalization capability.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Core Challenges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Parameter sensitivity: Traditional TMC methods require manual parameter tuning for different conditions.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Multi-class segmentation: Need to distinguish between sea, vegetation, and shoreline boundaries.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Computational efficiency: Real-time processing requirements for monitoring applications requires the training or re-training time not long.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Core Challenges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Parameter sensitivity: Traditional TMC methods require manual parameter tuning for different conditions.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Multi-class segmentation: Need to distinguish between sea, vegetation, and shoreline boundaries.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Computational efficiency: Real-time processing requirements for monitoring applications requires the training or re-training time not long.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Proposed Solution Architecture - CDT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63370"/>
            <a:ext cx="10515600" cy="4351338"/>
          </a:xfrm>
        </p:spPr>
        <p:txBody>
          <a:bodyPr/>
          <a:p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en-US" altLang="zh-CN"/>
              <a:t>NN Feature Extraction ( suitable for catching images features).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</a:t>
            </a:r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</a:rPr>
              <a:t>D</a:t>
            </a:r>
            <a:r>
              <a:rPr lang="en-US" altLang="zh-CN"/>
              <a:t>QN Parameter Optimization (Suitable for fine-tuning TMC’s parameters in loop).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</a:rPr>
              <a:t>T</a:t>
            </a:r>
            <a:r>
              <a:rPr lang="en-US" altLang="zh-CN"/>
              <a:t>MC Segmentation (Suitable for giving a base capability to segment the coastline).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Choose DQN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72895"/>
            <a:ext cx="10515600" cy="4351338"/>
          </a:xfrm>
        </p:spPr>
        <p:txBody>
          <a:bodyPr>
            <a:normAutofit lnSpcReduction="10000"/>
          </a:bodyPr>
          <a:p>
            <a:r>
              <a:rPr lang="en-US" altLang="zh-CN"/>
              <a:t> The TMC parameter optimization problem exhibits several key characteristics that make it particularly well-suited for DQN approaches: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TMC parameter optimization is inherently a sequential decision-making problem: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-- Each parameter adjustment affects the optimal choice for subsequent adjustments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-- The order of parameter modifications influences the final outcome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Why Choose DQN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 TMC parameters exhibit non-linear interdependencies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Context dependency: Optimal parameters vary with image characteristics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Non-convex parameter space: Multiple local optima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Why Choose DQN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DQN addresses these challenges through: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--  Neural network approximation: Captures complex parameter relationships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-- Experience replay: Learns from diverse parameter combinations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-- Exploration strategy: Avoids local optima through </a:t>
            </a:r>
            <a:r>
              <a:rPr lang="" altLang="en-US"/>
              <a:t>ϵ</a:t>
            </a:r>
            <a:r>
              <a:rPr lang="en-US" altLang="zh-CN"/>
              <a:t>-greedy policy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0515600" cy="1325563"/>
          </a:xfrm>
        </p:spPr>
        <p:txBody>
          <a:bodyPr/>
          <a:p>
            <a:r>
              <a:rPr lang="en-US" altLang="zh-CN"/>
              <a:t>Input Data Specification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Data Source: Setenel-2 Dataset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Area: St. Andrews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Duration: 2017 - 2024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Cloud filtering : No any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clouds from eyesight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8A9C5D8-C953-4B46-9C1B-BEFDD02BA185}" type="datetime1">
              <a:rPr 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443FD2-A41F-254C-8BA0-296435EA55B3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1670" y="5088890"/>
            <a:ext cx="5782945" cy="13328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1020445"/>
            <a:ext cx="3804285" cy="37471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4.xml><?xml version="1.0" encoding="utf-8"?>
<p:tagLst xmlns:p="http://schemas.openxmlformats.org/presentationml/2006/main">
  <p:tag name="resource_record_key" val="{&quot;10&quot;:[21598814,50001574]}"/>
</p:tagLst>
</file>

<file path=ppt/theme/theme1.xml><?xml version="1.0" encoding="utf-8"?>
<a:theme xmlns:a="http://schemas.openxmlformats.org/drawingml/2006/main" name="Office Theme">
  <a:themeElements>
    <a:clrScheme name="Custom 3">
      <a:dk1>
        <a:srgbClr val="003A37"/>
      </a:dk1>
      <a:lt1>
        <a:srgbClr val="FFFFFF"/>
      </a:lt1>
      <a:dk2>
        <a:srgbClr val="003A37"/>
      </a:dk2>
      <a:lt2>
        <a:srgbClr val="DCE5E4"/>
      </a:lt2>
      <a:accent1>
        <a:srgbClr val="003A37"/>
      </a:accent1>
      <a:accent2>
        <a:srgbClr val="FDBC11"/>
      </a:accent2>
      <a:accent3>
        <a:srgbClr val="8BC53F"/>
      </a:accent3>
      <a:accent4>
        <a:srgbClr val="5ECBF3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3">
      <a:dk1>
        <a:srgbClr val="003A37"/>
      </a:dk1>
      <a:lt1>
        <a:srgbClr val="FFFFFF"/>
      </a:lt1>
      <a:dk2>
        <a:srgbClr val="003A37"/>
      </a:dk2>
      <a:lt2>
        <a:srgbClr val="DCE5E4"/>
      </a:lt2>
      <a:accent1>
        <a:srgbClr val="003A37"/>
      </a:accent1>
      <a:accent2>
        <a:srgbClr val="FDBC11"/>
      </a:accent2>
      <a:accent3>
        <a:srgbClr val="8BC53F"/>
      </a:accent3>
      <a:accent4>
        <a:srgbClr val="5ECBF3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2051FB706C6542A6B414CADF0EA16C" ma:contentTypeVersion="0" ma:contentTypeDescription="Create a new document." ma:contentTypeScope="" ma:versionID="378c665f5fe7a084830221a97141b5a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E20543A-93A7-44A9-9501-8D4D58EE7A4E}">
  <ds:schemaRefs/>
</ds:datastoreItem>
</file>

<file path=customXml/itemProps2.xml><?xml version="1.0" encoding="utf-8"?>
<ds:datastoreItem xmlns:ds="http://schemas.openxmlformats.org/officeDocument/2006/customXml" ds:itemID="{9C127DD0-5621-494F-B0F2-B072B0E9DC83}">
  <ds:schemaRefs/>
</ds:datastoreItem>
</file>

<file path=customXml/itemProps3.xml><?xml version="1.0" encoding="utf-8"?>
<ds:datastoreItem xmlns:ds="http://schemas.openxmlformats.org/officeDocument/2006/customXml" ds:itemID="{E45A9952-6381-4781-9CF4-CD2D6058E0D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6872</Words>
  <Application>WPS 演示</Application>
  <PresentationFormat>Widescreen</PresentationFormat>
  <Paragraphs>362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Arial</vt:lpstr>
      <vt:lpstr>宋体</vt:lpstr>
      <vt:lpstr>Wingdings</vt:lpstr>
      <vt:lpstr>Aptos</vt:lpstr>
      <vt:lpstr>Segoe UI</vt:lpstr>
      <vt:lpstr>Noto Sans SC</vt:lpstr>
      <vt:lpstr>Aptos Display</vt:lpstr>
      <vt:lpstr>微软雅黑</vt:lpstr>
      <vt:lpstr>Arial Unicode MS</vt:lpstr>
      <vt:lpstr>等线</vt:lpstr>
      <vt:lpstr>Arial Unicode MS</vt:lpstr>
      <vt:lpstr>JetBrains Mono</vt:lpstr>
      <vt:lpstr>等线 Light</vt:lpstr>
      <vt:lpstr>ESRI AMFM Electric</vt:lpstr>
      <vt:lpstr>Office Theme</vt:lpstr>
      <vt:lpstr>1_Office Theme</vt:lpstr>
      <vt:lpstr>TMC-based Generalized Coastal Segmentation using DL model to fine tune</vt:lpstr>
      <vt:lpstr>The General Digital Twin</vt:lpstr>
      <vt:lpstr>PowerPoint 演示文稿</vt:lpstr>
      <vt:lpstr>Core Challenges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What for Next Step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Ioannis Neokosmidis</dc:creator>
  <cp:lastModifiedBy>他是山</cp:lastModifiedBy>
  <cp:revision>19</cp:revision>
  <dcterms:created xsi:type="dcterms:W3CDTF">2025-01-09T12:20:00Z</dcterms:created>
  <dcterms:modified xsi:type="dcterms:W3CDTF">2025-05-28T20:34:16Z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0x010100C52051FB706C6542A6B414CADF0EA16C</vt:lpwstr>
  </property>
  <property fmtid="{D5CDD505-2E9C-101B-9397-08002B2CF9AE}" pid="3" name="ICV">
    <vt:lpwstr>5F5632B03F8B42C697A45C4699711C5A_13</vt:lpwstr>
  </property>
  <property fmtid="{D5CDD505-2E9C-101B-9397-08002B2CF9AE}" pid="4" name="KSOProductBuildVer">
    <vt:lpwstr>2052-12.1.0.21171</vt:lpwstr>
  </property>
</Properties>
</file>